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id" ContentType="audio/mid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96" r:id="rId4"/>
    <p:sldId id="313" r:id="rId5"/>
    <p:sldId id="312" r:id="rId6"/>
    <p:sldId id="298" r:id="rId7"/>
    <p:sldId id="299" r:id="rId8"/>
    <p:sldId id="314" r:id="rId9"/>
    <p:sldId id="315" r:id="rId10"/>
    <p:sldId id="316" r:id="rId11"/>
    <p:sldId id="317" r:id="rId12"/>
  </p:sldIdLst>
  <p:sldSz cx="9144000" cy="5143500" type="screen16x9"/>
  <p:notesSz cx="6858000" cy="9144000"/>
  <p:embeddedFontLst>
    <p:embeddedFont>
      <p:font typeface="Dosis ExtraLight" pitchFamily="2" charset="0"/>
      <p:regular r:id="rId14"/>
      <p:bold r:id="rId15"/>
    </p:embeddedFont>
    <p:embeddedFont>
      <p:font typeface="Titillium Web" panose="00000500000000000000" pitchFamily="2" charset="0"/>
      <p:regular r:id="rId16"/>
      <p:bold r:id="rId17"/>
      <p:italic r:id="rId18"/>
      <p:boldItalic r:id="rId19"/>
    </p:embeddedFont>
    <p:embeddedFont>
      <p:font typeface="Titillium Web Light" panose="000004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734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08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56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09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id"/><Relationship Id="rId7" Type="http://schemas.openxmlformats.org/officeDocument/2006/relationships/image" Target="../media/image14.png"/><Relationship Id="rId2" Type="http://schemas.microsoft.com/office/2007/relationships/media" Target="../media/media2.mid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4.mid"/><Relationship Id="rId4" Type="http://schemas.openxmlformats.org/officeDocument/2006/relationships/audio" Target="../media/media3.mid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402431" y="82062"/>
            <a:ext cx="7481888" cy="1775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bg1"/>
                </a:solidFill>
              </a:rPr>
              <a:t>DEEP LEARNING FOR SPEECH PROCESSING (21DS704)</a:t>
            </a:r>
            <a:br>
              <a:rPr lang="en" sz="5000" dirty="0">
                <a:solidFill>
                  <a:schemeClr val="bg1"/>
                </a:solidFill>
              </a:rPr>
            </a:br>
            <a:br>
              <a:rPr lang="en" sz="5000" dirty="0">
                <a:solidFill>
                  <a:schemeClr val="bg1"/>
                </a:solidFill>
              </a:rPr>
            </a:br>
            <a:r>
              <a:rPr lang="en" sz="3700" dirty="0">
                <a:solidFill>
                  <a:schemeClr val="bg1"/>
                </a:solidFill>
              </a:rPr>
              <a:t>Music Generation using GAN (MusicGAN)</a:t>
            </a:r>
            <a:br>
              <a:rPr lang="en" sz="3700" dirty="0">
                <a:solidFill>
                  <a:schemeClr val="bg1"/>
                </a:solidFill>
              </a:rPr>
            </a:br>
            <a:r>
              <a:rPr lang="en" sz="3700" dirty="0">
                <a:solidFill>
                  <a:schemeClr val="bg1"/>
                </a:solidFill>
              </a:rPr>
              <a:t>TEAM 3</a:t>
            </a:r>
            <a:br>
              <a:rPr lang="en" sz="50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By: </a:t>
            </a:r>
            <a:br>
              <a:rPr lang="en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NishitKumar Prajapati (CB.EN.P2DSC21018)</a:t>
            </a:r>
            <a:br>
              <a:rPr lang="en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Srivatsan Kalyanaraman (CB.EN.P2DSC21028)</a:t>
            </a:r>
            <a:endParaRPr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89BD-82EA-8AFD-3F26-D51E36CF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0E1ED-C67E-0BC6-7350-262605678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D2912-788B-1500-F20B-5CB24475B0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47737-2CA0-EB48-7DA6-A1A5FA460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A083B-A329-2E76-2021-D4B70595F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16"/>
          <a:stretch/>
        </p:blipFill>
        <p:spPr>
          <a:xfrm>
            <a:off x="45765" y="0"/>
            <a:ext cx="9098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E3BC-7B5C-24F4-8365-6B411E01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93850"/>
            <a:ext cx="6761100" cy="857400"/>
          </a:xfrm>
        </p:spPr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D67AE-6DB9-DE63-A407-4B238F368E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All_by_Myself.3">
            <a:hlinkClick r:id="" action="ppaction://media"/>
            <a:extLst>
              <a:ext uri="{FF2B5EF4-FFF2-40B4-BE49-F238E27FC236}">
                <a16:creationId xmlns:a16="http://schemas.microsoft.com/office/drawing/2014/main" id="{D24B29A1-2B0B-4083-1895-88F7B340ED7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870" end="2693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0781" y="1151250"/>
            <a:ext cx="487363" cy="487363"/>
          </a:xfrm>
          <a:prstGeom prst="rect">
            <a:avLst/>
          </a:prstGeom>
        </p:spPr>
      </p:pic>
      <p:pic>
        <p:nvPicPr>
          <p:cNvPr id="9" name="composition (3)">
            <a:hlinkClick r:id="" action="ppaction://media"/>
            <a:extLst>
              <a:ext uri="{FF2B5EF4-FFF2-40B4-BE49-F238E27FC236}">
                <a16:creationId xmlns:a16="http://schemas.microsoft.com/office/drawing/2014/main" id="{AA5480AC-CFEF-8F32-F0D7-B07DD94DACD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0780" y="2328068"/>
            <a:ext cx="487363" cy="487363"/>
          </a:xfrm>
          <a:prstGeom prst="rect">
            <a:avLst/>
          </a:prstGeom>
        </p:spPr>
      </p:pic>
      <p:pic>
        <p:nvPicPr>
          <p:cNvPr id="10" name="composition (2)">
            <a:hlinkClick r:id="" action="ppaction://media"/>
            <a:extLst>
              <a:ext uri="{FF2B5EF4-FFF2-40B4-BE49-F238E27FC236}">
                <a16:creationId xmlns:a16="http://schemas.microsoft.com/office/drawing/2014/main" id="{74DCBDED-21DA-14CB-5343-F403E38288C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end="757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0780" y="35048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DD5B55-3201-0B2D-577F-94E44BB8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478" y="1752953"/>
            <a:ext cx="5053816" cy="2195191"/>
          </a:xfrm>
          <a:prstGeom prst="rect">
            <a:avLst/>
          </a:prstGeom>
        </p:spPr>
      </p:pic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450056" y="360756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OVERVIEW</a:t>
            </a:r>
            <a:endParaRPr sz="4700"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365881" y="1268625"/>
            <a:ext cx="4121944" cy="3289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400" b="1" dirty="0">
                <a:latin typeface="Titillium Web"/>
                <a:ea typeface="Titillium Web"/>
                <a:cs typeface="Titillium Web"/>
                <a:sym typeface="Titillium Web"/>
              </a:rPr>
              <a:t>Dataset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400" b="1" dirty="0">
                <a:latin typeface="Titillium Web"/>
                <a:ea typeface="Titillium Web"/>
                <a:cs typeface="Titillium Web"/>
                <a:sym typeface="Titillium Web"/>
              </a:rPr>
              <a:t>Preprocessing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400" b="1" dirty="0"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400" b="1" dirty="0">
                <a:latin typeface="Titillium Web"/>
                <a:ea typeface="Titillium Web"/>
                <a:cs typeface="Titillium Web"/>
                <a:sym typeface="Titillium Web"/>
              </a:rPr>
              <a:t>GAN Loss Function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400" b="1" dirty="0">
                <a:latin typeface="Titillium Web"/>
                <a:ea typeface="Titillium Web"/>
                <a:cs typeface="Titillium Web"/>
                <a:sym typeface="Titillium Web"/>
              </a:rPr>
              <a:t>Results</a:t>
            </a:r>
            <a:endParaRPr sz="24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4208AB-C553-4FD3-0EED-E96EDF572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624" y="3293269"/>
            <a:ext cx="963523" cy="5691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C6E4A0-BA4C-82AD-4085-AC9DBFA31D04}"/>
              </a:ext>
            </a:extLst>
          </p:cNvPr>
          <p:cNvCxnSpPr>
            <a:cxnSpLocks/>
          </p:cNvCxnSpPr>
          <p:nvPr/>
        </p:nvCxnSpPr>
        <p:spPr>
          <a:xfrm flipV="1">
            <a:off x="5897385" y="1364456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6B1D8A0-BE8C-FFAF-AF15-598EACD15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4" y="685800"/>
            <a:ext cx="790261" cy="7902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482556" y="4393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DATASET</a:t>
            </a:r>
            <a:endParaRPr sz="4700"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482556" y="1296739"/>
            <a:ext cx="4603794" cy="3629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174K+ datapoints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Musical Instrument Digital Interface (MIDI)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Each data point consists songs encoded in a MIDI file.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MIDI is a file format that provides a standardized way: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To save music sequences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Transport sequences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Accessed in other systems.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2000" dirty="0">
              <a:latin typeface="Dosis ExtraLight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8FF5E-BA38-0BBA-A8CF-E52EE9BBF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" t="2909" r="3470"/>
          <a:stretch/>
        </p:blipFill>
        <p:spPr>
          <a:xfrm>
            <a:off x="4250531" y="2643187"/>
            <a:ext cx="4332443" cy="22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3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1259-3207-FC8B-57EC-3AF3D890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50" y="141082"/>
            <a:ext cx="6761100" cy="857400"/>
          </a:xfrm>
        </p:spPr>
        <p:txBody>
          <a:bodyPr/>
          <a:lstStyle/>
          <a:p>
            <a:r>
              <a:rPr lang="en-US" dirty="0"/>
              <a:t>Features from MIDI files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D268E-46EB-D186-C2BA-5266AC79C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782" y="1677438"/>
            <a:ext cx="3242400" cy="3087000"/>
          </a:xfrm>
        </p:spPr>
        <p:txBody>
          <a:bodyPr/>
          <a:lstStyle/>
          <a:p>
            <a:r>
              <a:rPr lang="en-US" dirty="0"/>
              <a:t>Notes</a:t>
            </a:r>
          </a:p>
          <a:p>
            <a:r>
              <a:rPr lang="en-US" dirty="0"/>
              <a:t>There are 128 possible notes in MIDI format</a:t>
            </a:r>
          </a:p>
          <a:p>
            <a:r>
              <a:rPr lang="en-US" dirty="0"/>
              <a:t>Notes can represent pitch and duration of a sound</a:t>
            </a:r>
          </a:p>
          <a:p>
            <a:r>
              <a:rPr lang="en-US" dirty="0"/>
              <a:t>It can also represent the pitch class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A40E7-086E-2D87-6FAB-8F598E15A8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96587" y="1677438"/>
            <a:ext cx="3242400" cy="3087000"/>
          </a:xfrm>
        </p:spPr>
        <p:txBody>
          <a:bodyPr/>
          <a:lstStyle/>
          <a:p>
            <a:r>
              <a:rPr lang="en-US" dirty="0"/>
              <a:t>Chords</a:t>
            </a:r>
          </a:p>
          <a:p>
            <a:r>
              <a:rPr lang="en-US" dirty="0"/>
              <a:t>Any harmonic set of pitches/frequencies consisting of multiple notes</a:t>
            </a:r>
          </a:p>
          <a:p>
            <a:r>
              <a:rPr lang="en-US" dirty="0"/>
              <a:t>A chord is created when more than one note is played at once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816E-15DD-A6CD-4787-C6488F07F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51A37-4CE3-2F62-BF62-E2E9E9E3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71342" y="1810372"/>
            <a:ext cx="4879488" cy="172737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566EA40-9BDE-135D-F03F-E9681DE20218}"/>
              </a:ext>
            </a:extLst>
          </p:cNvPr>
          <p:cNvSpPr txBox="1">
            <a:spLocks/>
          </p:cNvSpPr>
          <p:nvPr/>
        </p:nvSpPr>
        <p:spPr>
          <a:xfrm>
            <a:off x="171450" y="878681"/>
            <a:ext cx="5972175" cy="6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1700" dirty="0"/>
              <a:t>Notes and Chords are hard to visualize in mp3 or wav file formats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80426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6FDE-9459-6153-C35B-9806495F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BD471-4AF6-0888-E148-3E287CFA3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3CAFB-0162-6023-C295-D413C988CED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C81E7-10F8-5AB4-C756-D4186DE1FE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How_to_Play_Chords_on_the_Piano_th_(getmp3.pro)">
            <a:hlinkClick r:id="" action="ppaction://media"/>
            <a:extLst>
              <a:ext uri="{FF2B5EF4-FFF2-40B4-BE49-F238E27FC236}">
                <a16:creationId xmlns:a16="http://schemas.microsoft.com/office/drawing/2014/main" id="{511B2442-0F0B-AFFB-6752-974A279F5C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3385" end="15971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342" y="979387"/>
            <a:ext cx="8111315" cy="4134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7E2B8-5BE3-ECA5-D772-13CE7DD0C2E6}"/>
              </a:ext>
            </a:extLst>
          </p:cNvPr>
          <p:cNvSpPr txBox="1"/>
          <p:nvPr/>
        </p:nvSpPr>
        <p:spPr>
          <a:xfrm>
            <a:off x="2574017" y="80842"/>
            <a:ext cx="40959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700" b="1" dirty="0">
                <a:solidFill>
                  <a:schemeClr val="bg2"/>
                </a:solidFill>
                <a:latin typeface="Dosis ExtraLight" pitchFamily="2" charset="0"/>
              </a:rPr>
              <a:t>Notes and Chords</a:t>
            </a:r>
            <a:endParaRPr lang="en-IN" sz="4700" b="1" dirty="0">
              <a:solidFill>
                <a:schemeClr val="bg2"/>
              </a:solidFill>
              <a:latin typeface="Dosis Extra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4393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/>
              <a:t>Preprocessing</a:t>
            </a:r>
            <a:endParaRPr sz="4700"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352778"/>
            <a:ext cx="4603794" cy="3629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Extraction of Notes (Pitches)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Notes are extracted by the detection of an offset for a particular duration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Similar extraction process is applied to chords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Conversion of MIDI 2 IMAGE: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Detecting Instrument’s name as per the pitch detected.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5 Basic Piano Chords You Can Start Playing Right Now | Music theory guitar,  Piano chords, Piano music">
            <a:extLst>
              <a:ext uri="{FF2B5EF4-FFF2-40B4-BE49-F238E27FC236}">
                <a16:creationId xmlns:a16="http://schemas.microsoft.com/office/drawing/2014/main" id="{A24D8052-BE6F-C40E-655C-CBCEF7884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/>
          <a:stretch/>
        </p:blipFill>
        <p:spPr bwMode="auto">
          <a:xfrm>
            <a:off x="5322094" y="624260"/>
            <a:ext cx="2728912" cy="42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12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116862" y="264319"/>
            <a:ext cx="8312763" cy="268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Converting MIDI to image of (106, 100) size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106 different notes: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From 21 (A0) to 127 (G9)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100 – length of the song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2000" dirty="0">
              <a:latin typeface="Dosis ExtraLight" pitchFamily="2" charset="0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RESOLUTION – Each pixel represents a note played for quarter beats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>
                <a:latin typeface="Dosis ExtraLight" pitchFamily="2" charset="0"/>
                <a:ea typeface="Titillium Web"/>
                <a:cs typeface="Titillium Web"/>
                <a:sym typeface="Titillium Web"/>
              </a:rPr>
              <a:t>Piano notes are extracted and converted into image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9DC78-F4BD-D571-A58F-77FACACF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93" y="3415293"/>
            <a:ext cx="5395329" cy="1578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951A6-D178-9410-52FD-D87BE87D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445" y="442913"/>
            <a:ext cx="2118728" cy="18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1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352EB3-1852-7239-C2FC-B057A5A2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2" y="2293143"/>
            <a:ext cx="6372224" cy="2820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BEF60-1C69-D567-EABF-6F07CF8E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34" y="120299"/>
            <a:ext cx="6761100" cy="857400"/>
          </a:xfrm>
        </p:spPr>
        <p:txBody>
          <a:bodyPr/>
          <a:lstStyle/>
          <a:p>
            <a:r>
              <a:rPr lang="en-US" dirty="0"/>
              <a:t>Generative Adversarial Networks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D800-D8B7-FB88-6CD7-9C6E94C64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988" y="1040682"/>
            <a:ext cx="3242400" cy="3087000"/>
          </a:xfrm>
        </p:spPr>
        <p:txBody>
          <a:bodyPr/>
          <a:lstStyle/>
          <a:p>
            <a:r>
              <a:rPr lang="en-US" dirty="0"/>
              <a:t>Generator</a:t>
            </a:r>
          </a:p>
          <a:p>
            <a:r>
              <a:rPr lang="en-US" dirty="0"/>
              <a:t>Learns to create fake data by incorporating feedback from the discriminator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DA485-6530-72C1-D088-56F44E6CFD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70334" y="975393"/>
            <a:ext cx="3242400" cy="3087000"/>
          </a:xfrm>
        </p:spPr>
        <p:txBody>
          <a:bodyPr/>
          <a:lstStyle/>
          <a:p>
            <a:r>
              <a:rPr lang="en-US" dirty="0"/>
              <a:t>Discriminator</a:t>
            </a:r>
          </a:p>
          <a:p>
            <a:r>
              <a:rPr lang="en-US" dirty="0"/>
              <a:t>Simply a classifier</a:t>
            </a:r>
          </a:p>
          <a:p>
            <a:r>
              <a:rPr lang="en-US" dirty="0"/>
              <a:t>Tries to distinguish real data from the one created by generator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61A63-1E33-045E-C690-2927CBB54D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918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844DD4-6178-D10B-EC9F-CD70CE24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82" y="837979"/>
            <a:ext cx="7444899" cy="4187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B3AF38-C665-3DE7-C9C9-6C3EA88B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62" y="117869"/>
            <a:ext cx="6761100" cy="857400"/>
          </a:xfrm>
        </p:spPr>
        <p:txBody>
          <a:bodyPr/>
          <a:lstStyle/>
          <a:p>
            <a:r>
              <a:rPr lang="en-US" dirty="0"/>
              <a:t>Loss Function of GAN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774A-3449-C339-375D-593523F62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302A6-A796-62C2-4205-58B3F49A7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1"/>
          <a:stretch/>
        </p:blipFill>
        <p:spPr bwMode="auto">
          <a:xfrm>
            <a:off x="1335881" y="1123166"/>
            <a:ext cx="6830537" cy="84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46741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304</Words>
  <Application>Microsoft Office PowerPoint</Application>
  <PresentationFormat>On-screen Show (16:9)</PresentationFormat>
  <Paragraphs>57</Paragraphs>
  <Slides>11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Dosis ExtraLight</vt:lpstr>
      <vt:lpstr>Titillium Web Light</vt:lpstr>
      <vt:lpstr>Arial</vt:lpstr>
      <vt:lpstr>Titillium Web</vt:lpstr>
      <vt:lpstr>Mowbray template</vt:lpstr>
      <vt:lpstr>DEEP LEARNING FOR SPEECH PROCESSING (21DS704)  Music Generation using GAN (MusicGAN) TEAM 3 By:  NishitKumar Prajapati (CB.EN.P2DSC21018) Srivatsan Kalyanaraman (CB.EN.P2DSC21028)</vt:lpstr>
      <vt:lpstr>OVERVIEW</vt:lpstr>
      <vt:lpstr>DATASET</vt:lpstr>
      <vt:lpstr>Features from MIDI files</vt:lpstr>
      <vt:lpstr>VIDEO</vt:lpstr>
      <vt:lpstr>Preprocessing</vt:lpstr>
      <vt:lpstr>PowerPoint Presentation</vt:lpstr>
      <vt:lpstr>Generative Adversarial Networks</vt:lpstr>
      <vt:lpstr>Loss Function of GAN</vt:lpstr>
      <vt:lpstr>PowerPoint Presentation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SPEECH PROCESSING (21DS704)</dc:title>
  <dc:creator>Srivatsan K</dc:creator>
  <cp:lastModifiedBy>Srivatsan K</cp:lastModifiedBy>
  <cp:revision>35</cp:revision>
  <dcterms:modified xsi:type="dcterms:W3CDTF">2022-07-12T14:41:50Z</dcterms:modified>
</cp:coreProperties>
</file>